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1" r:id="rId1"/>
  </p:sldMasterIdLst>
  <p:notesMasterIdLst>
    <p:notesMasterId r:id="rId33"/>
  </p:notesMasterIdLst>
  <p:sldIdLst>
    <p:sldId id="257" r:id="rId2"/>
    <p:sldId id="258" r:id="rId3"/>
    <p:sldId id="278" r:id="rId4"/>
    <p:sldId id="279" r:id="rId5"/>
    <p:sldId id="259" r:id="rId6"/>
    <p:sldId id="284" r:id="rId7"/>
    <p:sldId id="303" r:id="rId8"/>
    <p:sldId id="261" r:id="rId9"/>
    <p:sldId id="265" r:id="rId10"/>
    <p:sldId id="286" r:id="rId11"/>
    <p:sldId id="285" r:id="rId12"/>
    <p:sldId id="293" r:id="rId13"/>
    <p:sldId id="287" r:id="rId14"/>
    <p:sldId id="288" r:id="rId15"/>
    <p:sldId id="289" r:id="rId16"/>
    <p:sldId id="298" r:id="rId17"/>
    <p:sldId id="299" r:id="rId18"/>
    <p:sldId id="301" r:id="rId19"/>
    <p:sldId id="277" r:id="rId20"/>
    <p:sldId id="269" r:id="rId21"/>
    <p:sldId id="270" r:id="rId22"/>
    <p:sldId id="291" r:id="rId23"/>
    <p:sldId id="271" r:id="rId24"/>
    <p:sldId id="294" r:id="rId25"/>
    <p:sldId id="295" r:id="rId26"/>
    <p:sldId id="292" r:id="rId27"/>
    <p:sldId id="290" r:id="rId28"/>
    <p:sldId id="302" r:id="rId29"/>
    <p:sldId id="296" r:id="rId30"/>
    <p:sldId id="297" r:id="rId31"/>
    <p:sldId id="300" r:id="rId32"/>
  </p:sldIdLst>
  <p:sldSz cx="12192000" cy="6858000"/>
  <p:notesSz cx="6858000" cy="9144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BigApple" pitchFamily="2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03C"/>
    <a:srgbClr val="BFC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107" autoAdjust="0"/>
  </p:normalViewPr>
  <p:slideViewPr>
    <p:cSldViewPr snapToGrid="0">
      <p:cViewPr varScale="1">
        <p:scale>
          <a:sx n="65" d="100"/>
          <a:sy n="65" d="100"/>
        </p:scale>
        <p:origin x="93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2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ũng Đặng Minh" userId="aef5f12cda6c9875" providerId="LiveId" clId="{E821103B-A519-4D0B-BF89-71F7480A9F35}"/>
    <pc:docChg chg="custSel modSld">
      <pc:chgData name="Dũng Đặng Minh" userId="aef5f12cda6c9875" providerId="LiveId" clId="{E821103B-A519-4D0B-BF89-71F7480A9F35}" dt="2018-04-02T16:01:55.952" v="2371" actId="20577"/>
      <pc:docMkLst>
        <pc:docMk/>
      </pc:docMkLst>
      <pc:sldChg chg="modNotesTx">
        <pc:chgData name="Dũng Đặng Minh" userId="aef5f12cda6c9875" providerId="LiveId" clId="{E821103B-A519-4D0B-BF89-71F7480A9F35}" dt="2018-04-02T16:01:55.952" v="2371" actId="20577"/>
        <pc:sldMkLst>
          <pc:docMk/>
          <pc:sldMk cId="3003631170" sldId="257"/>
        </pc:sldMkLst>
      </pc:sldChg>
      <pc:sldChg chg="modNotesTx">
        <pc:chgData name="Dũng Đặng Minh" userId="aef5f12cda6c9875" providerId="LiveId" clId="{E821103B-A519-4D0B-BF89-71F7480A9F35}" dt="2018-03-19T10:28:10.269" v="1968" actId="20577"/>
        <pc:sldMkLst>
          <pc:docMk/>
          <pc:sldMk cId="1671958987" sldId="258"/>
        </pc:sldMkLst>
      </pc:sldChg>
      <pc:sldChg chg="modAnim">
        <pc:chgData name="Dũng Đặng Minh" userId="aef5f12cda6c9875" providerId="LiveId" clId="{E821103B-A519-4D0B-BF89-71F7480A9F35}" dt="2018-03-14T10:50:59.899" v="0" actId="20577"/>
        <pc:sldMkLst>
          <pc:docMk/>
          <pc:sldMk cId="3223405948" sldId="259"/>
        </pc:sldMkLst>
      </pc:sldChg>
      <pc:sldChg chg="addSp delSp modSp modAnim modNotesTx">
        <pc:chgData name="Dũng Đặng Minh" userId="aef5f12cda6c9875" providerId="LiveId" clId="{E821103B-A519-4D0B-BF89-71F7480A9F35}" dt="2018-03-19T10:17:46.200" v="1130" actId="20577"/>
        <pc:sldMkLst>
          <pc:docMk/>
          <pc:sldMk cId="3570026032" sldId="269"/>
        </pc:sldMkLst>
        <pc:spChg chg="mod">
          <ac:chgData name="Dũng Đặng Minh" userId="aef5f12cda6c9875" providerId="LiveId" clId="{E821103B-A519-4D0B-BF89-71F7480A9F35}" dt="2018-03-19T10:02:34.522" v="59" actId="1037"/>
          <ac:spMkLst>
            <pc:docMk/>
            <pc:sldMk cId="3570026032" sldId="269"/>
            <ac:spMk id="6" creationId="{6C3ACAF7-9142-466D-9E99-1E9BAA6D30A4}"/>
          </ac:spMkLst>
        </pc:spChg>
        <pc:spChg chg="add mod">
          <ac:chgData name="Dũng Đặng Minh" userId="aef5f12cda6c9875" providerId="LiveId" clId="{E821103B-A519-4D0B-BF89-71F7480A9F35}" dt="2018-03-19T10:05:38.520" v="124" actId="12"/>
          <ac:spMkLst>
            <pc:docMk/>
            <pc:sldMk cId="3570026032" sldId="269"/>
            <ac:spMk id="7" creationId="{2ADB4F85-2B99-484F-B35A-9F68775293D8}"/>
          </ac:spMkLst>
        </pc:spChg>
        <pc:picChg chg="del mod">
          <ac:chgData name="Dũng Đặng Minh" userId="aef5f12cda6c9875" providerId="LiveId" clId="{E821103B-A519-4D0B-BF89-71F7480A9F35}" dt="2018-03-19T10:02:54.819" v="60" actId="478"/>
          <ac:picMkLst>
            <pc:docMk/>
            <pc:sldMk cId="3570026032" sldId="269"/>
            <ac:picMk id="5" creationId="{1DC0DB25-4388-48B1-876B-AB7C1F970315}"/>
          </ac:picMkLst>
        </pc:picChg>
        <pc:picChg chg="add mod">
          <ac:chgData name="Dũng Đặng Minh" userId="aef5f12cda6c9875" providerId="LiveId" clId="{E821103B-A519-4D0B-BF89-71F7480A9F35}" dt="2018-03-19T10:06:32.735" v="146" actId="1076"/>
          <ac:picMkLst>
            <pc:docMk/>
            <pc:sldMk cId="3570026032" sldId="269"/>
            <ac:picMk id="9" creationId="{742BBDDC-110C-4409-AE3C-5F7501F03E38}"/>
          </ac:picMkLst>
        </pc:picChg>
      </pc:sldChg>
      <pc:sldChg chg="modNotesTx">
        <pc:chgData name="Dũng Đặng Minh" userId="aef5f12cda6c9875" providerId="LiveId" clId="{E821103B-A519-4D0B-BF89-71F7480A9F35}" dt="2018-03-19T10:31:32.553" v="2273" actId="5793"/>
        <pc:sldMkLst>
          <pc:docMk/>
          <pc:sldMk cId="2280519784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B14B0-E734-4A81-85B2-3CFA83849902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56FA8-64A0-4DBB-BE89-355D2810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43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Hỏi</a:t>
            </a:r>
            <a:r>
              <a:rPr lang="en-US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Bao </a:t>
            </a:r>
            <a:r>
              <a:rPr lang="en-US" dirty="0" err="1"/>
              <a:t>nhiêu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 qua </a:t>
            </a:r>
            <a:r>
              <a:rPr lang="en-US" dirty="0" err="1"/>
              <a:t>từ</a:t>
            </a:r>
            <a:r>
              <a:rPr lang="en-US" dirty="0"/>
              <a:t> Docker?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--- OK.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nghe</a:t>
            </a:r>
            <a:r>
              <a:rPr lang="en-US" dirty="0"/>
              <a:t> qua </a:t>
            </a:r>
            <a:r>
              <a:rPr lang="en-US" dirty="0" err="1"/>
              <a:t>về</a:t>
            </a:r>
            <a:r>
              <a:rPr lang="en-US" dirty="0"/>
              <a:t> Docker,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ak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Bao </a:t>
            </a:r>
            <a:r>
              <a:rPr lang="en-US" dirty="0" err="1"/>
              <a:t>nhiêu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ĐÃ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Docker (</a:t>
            </a:r>
            <a:r>
              <a:rPr lang="en-US" dirty="0" err="1"/>
              <a:t>chạy</a:t>
            </a:r>
            <a:r>
              <a:rPr lang="en-US" dirty="0"/>
              <a:t> 1-2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)?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---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hy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nay,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, Docker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Container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 </a:t>
            </a:r>
            <a:r>
              <a:rPr lang="en-US" dirty="0" err="1"/>
              <a:t>Mấy</a:t>
            </a:r>
            <a:r>
              <a:rPr lang="en-US" dirty="0"/>
              <a:t> cái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Container. 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container </a:t>
            </a:r>
            <a:r>
              <a:rPr lang="en-US" dirty="0" err="1"/>
              <a:t>trong</a:t>
            </a:r>
            <a:r>
              <a:rPr lang="en-US" dirty="0"/>
              <a:t> logistic,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Linux Container.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container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Docker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</a:t>
            </a:r>
            <a:r>
              <a:rPr lang="en-US" dirty="0" err="1"/>
              <a:t>mời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buổi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0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container,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cái </a:t>
            </a:r>
            <a:r>
              <a:rPr lang="en-US" dirty="0" err="1"/>
              <a:t>thùng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+ 1 </a:t>
            </a:r>
            <a:r>
              <a:rPr lang="en-US" dirty="0" err="1"/>
              <a:t>vài</a:t>
            </a:r>
            <a:r>
              <a:rPr lang="en-US" dirty="0"/>
              <a:t> tools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production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.</a:t>
            </a:r>
          </a:p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chiếc</a:t>
            </a:r>
            <a:r>
              <a:rPr lang="en-US" dirty="0"/>
              <a:t> </a:t>
            </a:r>
            <a:r>
              <a:rPr lang="en-US" dirty="0" err="1"/>
              <a:t>tàu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tram, hang </a:t>
            </a:r>
            <a:r>
              <a:rPr lang="en-US" dirty="0" err="1"/>
              <a:t>ngàn</a:t>
            </a:r>
            <a:r>
              <a:rPr lang="en-US" dirty="0"/>
              <a:t> container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châu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sang </a:t>
            </a:r>
            <a:r>
              <a:rPr lang="en-US" dirty="0" err="1"/>
              <a:t>châu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r>
              <a:rPr lang="en-US" dirty="0"/>
              <a:t>Và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Kubernetes!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First look: cái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+ concepts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Docker</a:t>
            </a:r>
          </a:p>
          <a:p>
            <a:r>
              <a:rPr lang="en-US" dirty="0"/>
              <a:t>2. So </a:t>
            </a:r>
            <a:r>
              <a:rPr lang="en-US" dirty="0" err="1"/>
              <a:t>sánh</a:t>
            </a:r>
            <a:r>
              <a:rPr lang="en-US" dirty="0"/>
              <a:t> Docker vs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cn</a:t>
            </a:r>
            <a:r>
              <a:rPr lang="en-US" dirty="0"/>
              <a:t> #. </a:t>
            </a:r>
          </a:p>
          <a:p>
            <a:r>
              <a:rPr lang="en-US" dirty="0"/>
              <a:t>  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Docker</a:t>
            </a:r>
          </a:p>
          <a:p>
            <a:r>
              <a:rPr lang="en-US" dirty="0"/>
              <a:t>3.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+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to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65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: Images.</a:t>
            </a:r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Win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cái file ISO.</a:t>
            </a:r>
          </a:p>
          <a:p>
            <a:r>
              <a:rPr lang="en-US" dirty="0"/>
              <a:t>Image = ISO: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resource, tools,…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1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VM –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/</a:t>
            </a:r>
            <a:r>
              <a:rPr lang="en-US" dirty="0" err="1"/>
              <a:t>bật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container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life-cycle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Docker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4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Và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sinh </a:t>
            </a:r>
            <a:r>
              <a:rPr lang="en-US" dirty="0" err="1"/>
              <a:t>thái</a:t>
            </a:r>
            <a:r>
              <a:rPr lang="en-US" dirty="0"/>
              <a:t>.</a:t>
            </a:r>
          </a:p>
          <a:p>
            <a:r>
              <a:rPr lang="en-US" dirty="0"/>
              <a:t>Theo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</a:t>
            </a:r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hay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zời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chăng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việt</a:t>
            </a:r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ai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vứt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0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trông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1 mini-VM. Nh</a:t>
            </a:r>
            <a:r>
              <a:rPr lang="vi-VN" dirty="0"/>
              <a:t>ư</a:t>
            </a:r>
            <a:r>
              <a:rPr lang="en-US" dirty="0"/>
              <a:t>ng Docker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VM.</a:t>
            </a:r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</a:t>
            </a:r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, hay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cuối</a:t>
            </a:r>
            <a:endParaRPr lang="en-US" dirty="0"/>
          </a:p>
          <a:p>
            <a:r>
              <a:rPr lang="en-US" dirty="0" err="1"/>
              <a:t>Để</a:t>
            </a:r>
            <a:r>
              <a:rPr lang="en-US" dirty="0"/>
              <a:t> ý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Docker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VM,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OS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?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hay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xu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Docker.</a:t>
            </a:r>
          </a:p>
          <a:p>
            <a:r>
              <a:rPr lang="en-US" dirty="0"/>
              <a:t>Và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Docker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99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Virtualization Technology, Isolation</a:t>
            </a:r>
          </a:p>
          <a:p>
            <a:r>
              <a:rPr lang="en-US" dirty="0" err="1"/>
              <a:t>cgroup</a:t>
            </a:r>
            <a:r>
              <a:rPr lang="en-US" dirty="0"/>
              <a:t> &amp; namespace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team,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</a:p>
          <a:p>
            <a:r>
              <a:rPr lang="en-US" dirty="0"/>
              <a:t>C1: </a:t>
            </a:r>
            <a:r>
              <a:rPr lang="en-US" b="1" dirty="0"/>
              <a:t>Docs it</a:t>
            </a:r>
            <a:r>
              <a:rPr lang="en-US" dirty="0"/>
              <a:t>. Setup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sào</a:t>
            </a:r>
            <a:r>
              <a:rPr lang="en-US" dirty="0"/>
              <a:t>,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, config </a:t>
            </a:r>
            <a:r>
              <a:rPr lang="en-US" dirty="0" err="1"/>
              <a:t>ntn</a:t>
            </a:r>
            <a:r>
              <a:rPr lang="en-US" dirty="0"/>
              <a:t>…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note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càng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.</a:t>
            </a:r>
          </a:p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lần</a:t>
            </a:r>
            <a:r>
              <a:rPr lang="en-US" dirty="0"/>
              <a:t> setup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1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.</a:t>
            </a:r>
          </a:p>
          <a:p>
            <a:r>
              <a:rPr lang="en-US" dirty="0" err="1"/>
              <a:t>Nhiều</a:t>
            </a:r>
            <a:r>
              <a:rPr lang="en-US" dirty="0"/>
              <a:t> project,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mtruong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xung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C2: </a:t>
            </a:r>
            <a:r>
              <a:rPr lang="en-US" dirty="0" err="1">
                <a:sym typeface="Wingdings" panose="05000000000000000000" pitchFamily="2" charset="2"/>
              </a:rPr>
              <a:t>Bài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này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cta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đang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docker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c2 </a:t>
            </a:r>
            <a:r>
              <a:rPr lang="en-US" dirty="0" err="1">
                <a:sym typeface="Wingdings" panose="05000000000000000000" pitchFamily="2" charset="2"/>
              </a:rPr>
              <a:t>chắc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chắn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Docker </a:t>
            </a:r>
            <a:r>
              <a:rPr lang="en-US" dirty="0" err="1">
                <a:sym typeface="Wingdings" panose="05000000000000000000" pitchFamily="2" charset="2"/>
              </a:rPr>
              <a:t>rồi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/>
              <a:t>Project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5-6 services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chết </a:t>
            </a:r>
            <a:r>
              <a:rPr lang="en-US" dirty="0" err="1"/>
              <a:t>mệt</a:t>
            </a:r>
            <a:r>
              <a:rPr lang="en-US" dirty="0"/>
              <a:t>.</a:t>
            </a:r>
          </a:p>
          <a:p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hay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.</a:t>
            </a:r>
          </a:p>
          <a:p>
            <a:r>
              <a:rPr lang="en-US" dirty="0"/>
              <a:t>Xin </a:t>
            </a:r>
            <a:r>
              <a:rPr lang="en-US" dirty="0" err="1"/>
              <a:t>chân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vs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/>
              <a:t> Docker compose.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quyen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ak</a:t>
            </a:r>
            <a:r>
              <a:rPr lang="en-US" dirty="0"/>
              <a:t>?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VM,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users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packages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56FA8-64A0-4DBB-BE89-355D28107B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8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61CD1-2110-45A2-9B21-0BE022888EF7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21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E7883-4AD0-4AF4-918F-F1A800DC2DAD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7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4C65C-A2DC-40D2-A20D-4609714011D8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8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8800"/>
            <a:ext cx="10058400" cy="402336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2858-C70C-475F-9F2A-3B247A3A1881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1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AEEA8-044F-4EE1-80A5-CCE2CA8662C0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1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CB39C-E59F-4DF9-BBA6-01B0A96DC10D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2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F5987-C185-4BE7-BE64-5E4F43C17AC8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1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CFA6A-91BA-4FB6-8029-8AA43D3475C1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9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94F63-D9C0-4EC0-97CF-C210CF85E496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1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2D9D3E-5639-4C72-B75F-4BE5C408033C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6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35731-9CF8-49F1-A91E-0F48B9835546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5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7432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CF59C19-929A-45D3-B532-2D48E48811E0}" type="datetime1">
              <a:rPr lang="en-US" smtClean="0"/>
              <a:t>4/3/2018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86154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6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ainerhomeplans.org/2015/03/a-complete-history-of-the-shipping-container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survey-201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gister.co.uk/2014/05/23/google_containerization_two_bill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cloudplatform.googleblog.com/2016/09/bringing-Pokemon-GO-to-life-on-Google-Cloud.html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blog.docker.com/2017/05/docker-enterprise-edition-at-metlife/" TargetMode="External"/><Relationship Id="rId12" Type="http://schemas.openxmlformats.org/officeDocument/2006/relationships/image" Target="../media/image44.png"/><Relationship Id="rId2" Type="http://schemas.openxmlformats.org/officeDocument/2006/relationships/hyperlink" Target="https://blog.docker.com/2017/04/visa-inc-gains-speed-operational-efficiency-docker-enterprise-edi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jpeg"/><Relationship Id="rId5" Type="http://schemas.openxmlformats.org/officeDocument/2006/relationships/image" Target="../media/image39.png"/><Relationship Id="rId10" Type="http://schemas.openxmlformats.org/officeDocument/2006/relationships/hyperlink" Target="https://blog.docker.com/2017/12/containers-at-paypal/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0"/>
            <a:ext cx="12189823" cy="6859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057400"/>
            <a:ext cx="12192000" cy="2743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6598B-3315-4250-9638-9E26B3BD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42" y="2286000"/>
            <a:ext cx="3527777" cy="228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188720"/>
            <a:ext cx="8778240" cy="2377440"/>
          </a:xfrm>
        </p:spPr>
        <p:txBody>
          <a:bodyPr>
            <a:normAutofit/>
          </a:bodyPr>
          <a:lstStyle/>
          <a:p>
            <a:pPr algn="r"/>
            <a:r>
              <a:rPr lang="en-US" sz="4800" b="1" cap="small" dirty="0">
                <a:solidFill>
                  <a:schemeClr val="tx1"/>
                </a:solidFill>
              </a:rPr>
              <a:t>Docker Essential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3566160"/>
            <a:ext cx="8778240" cy="164592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latin typeface="Trebuchet MS" panose="020B0603020202020204" pitchFamily="34" charset="0"/>
              </a:rPr>
              <a:t>Dũng Đặng Minh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68CEC-6369-4216-9FD8-F921B882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3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47F4-7DA9-4D54-9CF8-5C8222BE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703" y="2689715"/>
            <a:ext cx="6179847" cy="1478570"/>
          </a:xfrm>
        </p:spPr>
        <p:txBody>
          <a:bodyPr>
            <a:normAutofit/>
          </a:bodyPr>
          <a:lstStyle/>
          <a:p>
            <a:r>
              <a:rPr lang="en-US" sz="4800" cap="none" dirty="0"/>
              <a:t>Container is </a:t>
            </a:r>
            <a:r>
              <a:rPr lang="en-US" sz="4800" cap="none" dirty="0">
                <a:solidFill>
                  <a:srgbClr val="FF0000"/>
                </a:solidFill>
              </a:rPr>
              <a:t>Fast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8144"/>
            <a:ext cx="5453703" cy="35417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4E657C-3BC3-493C-9A96-F1B64BB2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3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47F4-7DA9-4D54-9CF8-5C8222BE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678580"/>
            <a:ext cx="6858000" cy="1478570"/>
          </a:xfrm>
        </p:spPr>
        <p:txBody>
          <a:bodyPr/>
          <a:lstStyle/>
          <a:p>
            <a:r>
              <a:rPr lang="en-US" cap="none" dirty="0"/>
              <a:t>Container is </a:t>
            </a:r>
            <a:r>
              <a:rPr lang="en-US" cap="none" dirty="0">
                <a:solidFill>
                  <a:srgbClr val="FF0000"/>
                </a:solidFill>
              </a:rPr>
              <a:t>Lightweight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02135" y="1131876"/>
            <a:ext cx="1097280" cy="338117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FE461-0BC5-481D-92A9-37ADF2AB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7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D6F68-FC07-4015-BDFD-BC1AC332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" y="331470"/>
            <a:ext cx="10390294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9CD9EC-DCBE-4EDE-A768-8C10407C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9B7DF-AED2-487C-9968-D41A7BAD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2BDB1-E5D5-4E2C-8061-68F19B1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99" y="2526029"/>
            <a:ext cx="1722474" cy="320040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E9B8409E-8B70-4137-B435-98D9E6181841}"/>
              </a:ext>
            </a:extLst>
          </p:cNvPr>
          <p:cNvSpPr/>
          <p:nvPr/>
        </p:nvSpPr>
        <p:spPr>
          <a:xfrm>
            <a:off x="5861451" y="1463039"/>
            <a:ext cx="3291840" cy="1062990"/>
          </a:xfrm>
          <a:prstGeom prst="wedgeEllipseCallout">
            <a:avLst>
              <a:gd name="adj1" fmla="val 14237"/>
              <a:gd name="adj2" fmla="val 75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/>
              <a:t>So, Docker is mini VM?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038D0-4190-4059-A0C8-428B07690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799" y="2526029"/>
            <a:ext cx="2135375" cy="3200400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BAA931C-3C95-45CD-94E0-9D6948CAC7B1}"/>
              </a:ext>
            </a:extLst>
          </p:cNvPr>
          <p:cNvSpPr/>
          <p:nvPr/>
        </p:nvSpPr>
        <p:spPr>
          <a:xfrm>
            <a:off x="1973034" y="866608"/>
            <a:ext cx="4019399" cy="1245870"/>
          </a:xfrm>
          <a:prstGeom prst="wedgeEllipseCallout">
            <a:avLst>
              <a:gd name="adj1" fmla="val -17425"/>
              <a:gd name="adj2" fmla="val 8400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NO!</a:t>
            </a:r>
            <a:br>
              <a:rPr lang="en-US" sz="2000" dirty="0"/>
            </a:br>
            <a:r>
              <a:rPr lang="en-US" sz="2000" dirty="0"/>
              <a:t>Docker look like VM, but</a:t>
            </a:r>
            <a:br>
              <a:rPr lang="en-US" sz="2000" dirty="0"/>
            </a:br>
            <a:r>
              <a:rPr lang="en-US" sz="2000" dirty="0"/>
              <a:t>Docker is </a:t>
            </a:r>
            <a:r>
              <a:rPr lang="en-US" sz="2000" b="1" dirty="0"/>
              <a:t>NOT</a:t>
            </a:r>
            <a:r>
              <a:rPr lang="en-US" sz="2000" dirty="0"/>
              <a:t> VM…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BFEAF9-EF3F-4398-AE00-87275062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3757">
            <a:off x="8867495" y="2102800"/>
            <a:ext cx="979555" cy="13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ONLY virtualize </a:t>
            </a:r>
            <a:r>
              <a:rPr lang="en-US" dirty="0">
                <a:solidFill>
                  <a:srgbClr val="FF0000"/>
                </a:solidFill>
              </a:rPr>
              <a:t>user-space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025" y="1571942"/>
            <a:ext cx="8075951" cy="4572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9D7146-53F1-437A-B8DC-B24880F5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16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>
                <a:solidFill>
                  <a:srgbClr val="FF0000"/>
                </a:solidFill>
              </a:rPr>
              <a:t>layer</a:t>
            </a:r>
            <a:r>
              <a:rPr lang="en-US" dirty="0"/>
              <a:t>ed file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C729E-3579-4978-9B2E-4CC2471E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C06D1-AC41-4261-8DF2-128C2C8020A6}"/>
              </a:ext>
            </a:extLst>
          </p:cNvPr>
          <p:cNvSpPr txBox="1"/>
          <p:nvPr/>
        </p:nvSpPr>
        <p:spPr>
          <a:xfrm>
            <a:off x="3876261" y="5855004"/>
            <a:ext cx="4439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More </a:t>
            </a:r>
            <a:r>
              <a:rPr lang="en-US" sz="2200" dirty="0">
                <a:solidFill>
                  <a:srgbClr val="FF0000"/>
                </a:solidFill>
              </a:rPr>
              <a:t>git</a:t>
            </a:r>
            <a:r>
              <a:rPr lang="en-US" sz="2200" dirty="0"/>
              <a:t> than </a:t>
            </a:r>
            <a:r>
              <a:rPr lang="en-US" sz="2200" dirty="0">
                <a:solidFill>
                  <a:srgbClr val="FF0000"/>
                </a:solidFill>
              </a:rPr>
              <a:t>tar</a:t>
            </a:r>
            <a:r>
              <a:rPr lang="en-US" sz="2200" dirty="0"/>
              <a:t>…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201254" y="5354838"/>
            <a:ext cx="3464053" cy="276999"/>
            <a:chOff x="1648716" y="5348826"/>
            <a:chExt cx="3464053" cy="276999"/>
          </a:xfrm>
        </p:grpSpPr>
        <p:grpSp>
          <p:nvGrpSpPr>
            <p:cNvPr id="29" name="Group 28"/>
            <p:cNvGrpSpPr/>
            <p:nvPr/>
          </p:nvGrpSpPr>
          <p:grpSpPr>
            <a:xfrm>
              <a:off x="1648716" y="5348826"/>
              <a:ext cx="894303" cy="276999"/>
              <a:chOff x="1340593" y="5102704"/>
              <a:chExt cx="894303" cy="276999"/>
            </a:xfrm>
          </p:grpSpPr>
          <p:sp>
            <p:nvSpPr>
              <p:cNvPr id="16" name="Flowchart: Data 15"/>
              <p:cNvSpPr/>
              <p:nvPr/>
            </p:nvSpPr>
            <p:spPr>
              <a:xfrm>
                <a:off x="1340593" y="5149764"/>
                <a:ext cx="365760" cy="182880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06353" y="5102704"/>
                <a:ext cx="5285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: new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83202" y="5348826"/>
              <a:ext cx="1102565" cy="276999"/>
              <a:chOff x="2683202" y="5594948"/>
              <a:chExt cx="1102565" cy="276999"/>
            </a:xfrm>
          </p:grpSpPr>
          <p:sp>
            <p:nvSpPr>
              <p:cNvPr id="19" name="Flowchart: Data 18"/>
              <p:cNvSpPr/>
              <p:nvPr/>
            </p:nvSpPr>
            <p:spPr>
              <a:xfrm>
                <a:off x="2683202" y="5642008"/>
                <a:ext cx="365760" cy="182880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48962" y="5594948"/>
                <a:ext cx="7368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: deleted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925950" y="5348826"/>
              <a:ext cx="1186819" cy="276999"/>
              <a:chOff x="4902852" y="5594947"/>
              <a:chExt cx="1186819" cy="276999"/>
            </a:xfrm>
          </p:grpSpPr>
          <p:sp>
            <p:nvSpPr>
              <p:cNvPr id="22" name="Flowchart: Data 21"/>
              <p:cNvSpPr/>
              <p:nvPr/>
            </p:nvSpPr>
            <p:spPr>
              <a:xfrm>
                <a:off x="4902852" y="5642008"/>
                <a:ext cx="365760" cy="182880"/>
              </a:xfrm>
              <a:prstGeom prst="flowChartInputOutpu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268612" y="5594947"/>
                <a:ext cx="8210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: modified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715075" y="3070069"/>
            <a:ext cx="3200400" cy="1371600"/>
            <a:chOff x="6924500" y="3070069"/>
            <a:chExt cx="3200400" cy="1371600"/>
          </a:xfrm>
        </p:grpSpPr>
        <p:sp>
          <p:nvSpPr>
            <p:cNvPr id="30" name="Rectangle 29"/>
            <p:cNvSpPr/>
            <p:nvPr/>
          </p:nvSpPr>
          <p:spPr>
            <a:xfrm>
              <a:off x="6924500" y="3070069"/>
              <a:ext cx="3200400" cy="1371600"/>
            </a:xfrm>
            <a:prstGeom prst="rect">
              <a:avLst/>
            </a:prstGeom>
            <a:solidFill>
              <a:srgbClr val="BFC6B8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42068" y="3586181"/>
              <a:ext cx="565265" cy="3393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B’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272845" y="3586181"/>
              <a:ext cx="565265" cy="3393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6172276" y="3161509"/>
            <a:ext cx="640080" cy="1188720"/>
          </a:xfrm>
          <a:prstGeom prst="rightArrow">
            <a:avLst>
              <a:gd name="adj1" fmla="val 50000"/>
              <a:gd name="adj2" fmla="val 62903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526357" y="2307831"/>
            <a:ext cx="2743200" cy="2681628"/>
            <a:chOff x="1735782" y="2307831"/>
            <a:chExt cx="2743200" cy="2681628"/>
          </a:xfrm>
        </p:grpSpPr>
        <p:sp>
          <p:nvSpPr>
            <p:cNvPr id="4" name="TextBox 3"/>
            <p:cNvSpPr txBox="1"/>
            <p:nvPr/>
          </p:nvSpPr>
          <p:spPr>
            <a:xfrm>
              <a:off x="2278747" y="2307831"/>
              <a:ext cx="1204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ubuntu:16.04</a:t>
              </a:r>
            </a:p>
          </p:txBody>
        </p:sp>
        <p:sp>
          <p:nvSpPr>
            <p:cNvPr id="7" name="Flowchart: Data 6"/>
            <p:cNvSpPr/>
            <p:nvPr/>
          </p:nvSpPr>
          <p:spPr>
            <a:xfrm>
              <a:off x="1735782" y="4075059"/>
              <a:ext cx="2743200" cy="914400"/>
            </a:xfrm>
            <a:prstGeom prst="flowChartInputOutpu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1735782" y="3298669"/>
              <a:ext cx="2743200" cy="914400"/>
            </a:xfrm>
            <a:prstGeom prst="flowChartInputOutput">
              <a:avLst/>
            </a:prstGeom>
            <a:solidFill>
              <a:schemeClr val="accent6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1735782" y="2522278"/>
              <a:ext cx="2743200" cy="914400"/>
            </a:xfrm>
            <a:prstGeom prst="flowChartInputOutp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ata 9"/>
            <p:cNvSpPr/>
            <p:nvPr/>
          </p:nvSpPr>
          <p:spPr>
            <a:xfrm>
              <a:off x="2109850" y="4417109"/>
              <a:ext cx="685800" cy="228600"/>
            </a:xfrm>
            <a:prstGeom prst="flowChartInputOutpu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sp>
          <p:nvSpPr>
            <p:cNvPr id="11" name="Flowchart: Data 10"/>
            <p:cNvSpPr/>
            <p:nvPr/>
          </p:nvSpPr>
          <p:spPr>
            <a:xfrm>
              <a:off x="2799806" y="4417109"/>
              <a:ext cx="685800" cy="228600"/>
            </a:xfrm>
            <a:prstGeom prst="flowChartInputOutpu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</a:p>
          </p:txBody>
        </p:sp>
        <p:sp>
          <p:nvSpPr>
            <p:cNvPr id="12" name="Flowchart: Data 11"/>
            <p:cNvSpPr/>
            <p:nvPr/>
          </p:nvSpPr>
          <p:spPr>
            <a:xfrm>
              <a:off x="2105694" y="3642419"/>
              <a:ext cx="685800" cy="228600"/>
            </a:xfrm>
            <a:prstGeom prst="flowChartInputOutpu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</a:p>
          </p:txBody>
        </p:sp>
        <p:sp>
          <p:nvSpPr>
            <p:cNvPr id="13" name="Flowchart: Data 12"/>
            <p:cNvSpPr/>
            <p:nvPr/>
          </p:nvSpPr>
          <p:spPr>
            <a:xfrm>
              <a:off x="3485606" y="3642419"/>
              <a:ext cx="685800" cy="228600"/>
            </a:xfrm>
            <a:prstGeom prst="flowChartInputOutpu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</a:t>
              </a:r>
            </a:p>
          </p:txBody>
        </p:sp>
        <p:sp>
          <p:nvSpPr>
            <p:cNvPr id="14" name="Flowchart: Data 13"/>
            <p:cNvSpPr/>
            <p:nvPr/>
          </p:nvSpPr>
          <p:spPr>
            <a:xfrm>
              <a:off x="2799806" y="2860925"/>
              <a:ext cx="685800" cy="228600"/>
            </a:xfrm>
            <a:prstGeom prst="flowChartInputOutpu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B’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20074" y="3221234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sha256:f1bc955de1b8c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20074" y="3997625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sha256:b7f33c62e44df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20074" y="4774015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sha256:cf0c0eed2d604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39169" y="2950369"/>
            <a:ext cx="1384130" cy="1600090"/>
            <a:chOff x="2448594" y="2950369"/>
            <a:chExt cx="1384130" cy="160009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448594" y="2950369"/>
              <a:ext cx="0" cy="1600090"/>
            </a:xfrm>
            <a:prstGeom prst="line">
              <a:avLst/>
            </a:prstGeom>
            <a:ln w="9525" cap="flat" cmpd="sng" algn="ctr">
              <a:solidFill>
                <a:schemeClr val="dk1">
                  <a:alpha val="20000"/>
                </a:schemeClr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142706" y="2950369"/>
              <a:ext cx="0" cy="1600090"/>
            </a:xfrm>
            <a:prstGeom prst="line">
              <a:avLst/>
            </a:prstGeom>
            <a:ln w="9525" cap="flat" cmpd="sng" algn="ctr">
              <a:solidFill>
                <a:schemeClr val="dk1">
                  <a:alpha val="20000"/>
                </a:schemeClr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832724" y="2950369"/>
              <a:ext cx="0" cy="1600090"/>
            </a:xfrm>
            <a:prstGeom prst="line">
              <a:avLst/>
            </a:prstGeom>
            <a:ln w="9525" cap="flat" cmpd="sng" algn="ctr">
              <a:solidFill>
                <a:schemeClr val="dk1">
                  <a:alpha val="20000"/>
                </a:schemeClr>
              </a:solidFill>
              <a:prstDash val="lg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4" name="Left Brace 23"/>
          <p:cNvSpPr/>
          <p:nvPr/>
        </p:nvSpPr>
        <p:spPr>
          <a:xfrm>
            <a:off x="2237485" y="2470254"/>
            <a:ext cx="228600" cy="2560320"/>
          </a:xfrm>
          <a:prstGeom prst="leftBrace">
            <a:avLst>
              <a:gd name="adj1" fmla="val 139367"/>
              <a:gd name="adj2" fmla="val 5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54592" y="3436678"/>
            <a:ext cx="118872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Immutable</a:t>
            </a:r>
            <a:br>
              <a:rPr lang="en-US" dirty="0"/>
            </a:br>
            <a:r>
              <a:rPr lang="en-US" dirty="0"/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3862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 animBg="1"/>
      <p:bldP spid="24" grpId="0" animBg="1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>
                <a:solidFill>
                  <a:srgbClr val="FF0000"/>
                </a:solidFill>
              </a:rPr>
              <a:t>layer</a:t>
            </a:r>
            <a:r>
              <a:rPr lang="en-US" dirty="0"/>
              <a:t>ed file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C729E-3579-4978-9B2E-4CC2471E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024133" y="3688015"/>
            <a:ext cx="2377440" cy="1830516"/>
            <a:chOff x="4643133" y="3907090"/>
            <a:chExt cx="2377440" cy="1830516"/>
          </a:xfrm>
        </p:grpSpPr>
        <p:sp>
          <p:nvSpPr>
            <p:cNvPr id="7" name="Flowchart: Data 6"/>
            <p:cNvSpPr/>
            <p:nvPr/>
          </p:nvSpPr>
          <p:spPr>
            <a:xfrm>
              <a:off x="4643133" y="5006086"/>
              <a:ext cx="2377440" cy="731520"/>
            </a:xfrm>
            <a:prstGeom prst="flowChartInputOutpu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4643133" y="4471452"/>
              <a:ext cx="2377440" cy="731520"/>
            </a:xfrm>
            <a:prstGeom prst="flowChartInputOutput">
              <a:avLst/>
            </a:prstGeom>
            <a:solidFill>
              <a:schemeClr val="accent6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ata 8"/>
            <p:cNvSpPr/>
            <p:nvPr/>
          </p:nvSpPr>
          <p:spPr>
            <a:xfrm>
              <a:off x="4643133" y="3907090"/>
              <a:ext cx="2377440" cy="731520"/>
            </a:xfrm>
            <a:prstGeom prst="flowChartInputOutpu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65958" y="4423166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sha256:f1bc955de1b8c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65958" y="4987528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sha256:b7f33c62e44df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765958" y="5522162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sha256:cf0c0eed2d604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229765" y="4134351"/>
              <a:ext cx="1204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ubuntu:16.04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689473" y="390095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897292" y="2530482"/>
            <a:ext cx="2377440" cy="1285050"/>
            <a:chOff x="1516292" y="2749557"/>
            <a:chExt cx="2377440" cy="1285050"/>
          </a:xfrm>
        </p:grpSpPr>
        <p:sp>
          <p:nvSpPr>
            <p:cNvPr id="39" name="Flowchart: Data 38"/>
            <p:cNvSpPr/>
            <p:nvPr/>
          </p:nvSpPr>
          <p:spPr>
            <a:xfrm>
              <a:off x="1516292" y="3303087"/>
              <a:ext cx="2377440" cy="731520"/>
            </a:xfrm>
            <a:prstGeom prst="flowChartInputOutp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Data 39"/>
            <p:cNvSpPr/>
            <p:nvPr/>
          </p:nvSpPr>
          <p:spPr>
            <a:xfrm>
              <a:off x="1516292" y="2749557"/>
              <a:ext cx="2377440" cy="731520"/>
            </a:xfrm>
            <a:prstGeom prst="flowChartInputOutpu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187884" y="2976818"/>
              <a:ext cx="1034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nginx:1.13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28097" y="326563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sha256:a1ebbede1d1a7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28097" y="381916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sha256:eac77b2723044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175802" y="1976952"/>
            <a:ext cx="2377440" cy="1838580"/>
            <a:chOff x="7794802" y="2196027"/>
            <a:chExt cx="2377440" cy="1838580"/>
          </a:xfrm>
        </p:grpSpPr>
        <p:sp>
          <p:nvSpPr>
            <p:cNvPr id="43" name="Flowchart: Data 42"/>
            <p:cNvSpPr/>
            <p:nvPr/>
          </p:nvSpPr>
          <p:spPr>
            <a:xfrm>
              <a:off x="7794802" y="3303087"/>
              <a:ext cx="2377440" cy="731520"/>
            </a:xfrm>
            <a:prstGeom prst="flowChartInputOutp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ata 45"/>
            <p:cNvSpPr/>
            <p:nvPr/>
          </p:nvSpPr>
          <p:spPr>
            <a:xfrm>
              <a:off x="7794802" y="2749557"/>
              <a:ext cx="2377440" cy="731520"/>
            </a:xfrm>
            <a:prstGeom prst="flowChartInputOutput">
              <a:avLst/>
            </a:prstGeom>
            <a:solidFill>
              <a:srgbClr val="F0A03C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Data 46"/>
            <p:cNvSpPr/>
            <p:nvPr/>
          </p:nvSpPr>
          <p:spPr>
            <a:xfrm>
              <a:off x="7794802" y="2196027"/>
              <a:ext cx="2377440" cy="731520"/>
            </a:xfrm>
            <a:prstGeom prst="flowChartInputOutp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508873" y="242328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mysql:8.0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12353" y="381916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sha256:d1e46dc1348fc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12353" y="326563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sha256:cabc886f8d6da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912353" y="271210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sha256:9b7086947c673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024133" y="3084012"/>
            <a:ext cx="2377440" cy="748950"/>
            <a:chOff x="4643133" y="3303087"/>
            <a:chExt cx="2377440" cy="748950"/>
          </a:xfrm>
        </p:grpSpPr>
        <p:sp>
          <p:nvSpPr>
            <p:cNvPr id="41" name="Flowchart: Data 40"/>
            <p:cNvSpPr/>
            <p:nvPr/>
          </p:nvSpPr>
          <p:spPr>
            <a:xfrm>
              <a:off x="4643133" y="3303087"/>
              <a:ext cx="2377440" cy="731520"/>
            </a:xfrm>
            <a:prstGeom prst="flowChartInputOutp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57204" y="3530348"/>
              <a:ext cx="949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redis:4.0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765958" y="3836593"/>
              <a:ext cx="13067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sha256:e58e614b9f2e9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815985" y="5804169"/>
            <a:ext cx="4560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Reuse layers between multiple images</a:t>
            </a:r>
          </a:p>
        </p:txBody>
      </p:sp>
    </p:spTree>
    <p:extLst>
      <p:ext uri="{BB962C8B-B14F-4D97-AF65-F5344CB8AC3E}">
        <p14:creationId xmlns:p14="http://schemas.microsoft.com/office/powerpoint/2010/main" val="3823681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>
                <a:solidFill>
                  <a:srgbClr val="FF0000"/>
                </a:solidFill>
              </a:rPr>
              <a:t>layer</a:t>
            </a:r>
            <a:r>
              <a:rPr lang="en-US" dirty="0"/>
              <a:t>ed file system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73" y="1828800"/>
            <a:ext cx="5711055" cy="40227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C729E-3579-4978-9B2E-4CC2471E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3415" y="5851525"/>
            <a:ext cx="656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only create thin </a:t>
            </a:r>
            <a:r>
              <a:rPr lang="en-US" dirty="0">
                <a:solidFill>
                  <a:srgbClr val="FF0000"/>
                </a:solidFill>
              </a:rPr>
              <a:t>writable layer</a:t>
            </a:r>
            <a:r>
              <a:rPr lang="en-US" dirty="0"/>
              <a:t> above read-only image layers!</a:t>
            </a:r>
          </a:p>
        </p:txBody>
      </p:sp>
    </p:spTree>
    <p:extLst>
      <p:ext uri="{BB962C8B-B14F-4D97-AF65-F5344CB8AC3E}">
        <p14:creationId xmlns:p14="http://schemas.microsoft.com/office/powerpoint/2010/main" val="135475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20B5-09F0-4131-B2CF-55B3D6F6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4E57-387C-4CBA-B991-68CBBE4D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Portability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Scalability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E63FA-4D45-4DB3-BE25-03111872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82902-E0CF-4B1C-9BA4-EFEDC495C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69" y="1828800"/>
            <a:ext cx="8533404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4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97DA4A-4D97-43D1-B050-54AB14F3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Application</a:t>
            </a:r>
            <a:r>
              <a:rPr lang="en-US" dirty="0"/>
              <a:t> of Docker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644ACB-1D90-4DB3-B2F1-4AD9AA1C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 CI/CD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 Production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6B861-E613-4971-848D-972433D5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7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2C6C-E41D-4EEB-BCCE-F0B33437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[Demo] Docker - First look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to Other technology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Applications of 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2679-A864-443A-BDAE-1D04A418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8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34F5-DF8A-451A-9B7C-0964A6BC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Docker in </a:t>
            </a:r>
            <a:r>
              <a:rPr lang="en-US" cap="none" dirty="0">
                <a:solidFill>
                  <a:srgbClr val="0070C0"/>
                </a:solidFill>
              </a:rPr>
              <a:t>Development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ACAF7-9142-466D-9E99-1E9BAA6D30A4}"/>
              </a:ext>
            </a:extLst>
          </p:cNvPr>
          <p:cNvSpPr txBox="1"/>
          <p:nvPr/>
        </p:nvSpPr>
        <p:spPr>
          <a:xfrm>
            <a:off x="8089890" y="5471538"/>
            <a:ext cx="2648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Docker Compose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9FA7A-186A-453E-860E-77A8F91E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B4F85-2B99-484F-B35A-9F6877529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Docs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docker run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docker-compose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2BBDDC-110C-4409-AE3C-5F7501F0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170" y="1828800"/>
            <a:ext cx="3657600" cy="36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34F5-DF8A-451A-9B7C-0964A6BC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603020202020204" pitchFamily="34" charset="0"/>
              </a:rPr>
              <a:t>Docker in </a:t>
            </a:r>
            <a:r>
              <a:rPr lang="en-US" dirty="0">
                <a:solidFill>
                  <a:srgbClr val="0070C0"/>
                </a:solidFill>
                <a:latin typeface="Trebuchet MS" panose="020B0603020202020204" pitchFamily="34" charset="0"/>
              </a:rPr>
              <a:t>CI/CD 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03041-F006-4D01-894C-20CA0B0CB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664" y="1846263"/>
            <a:ext cx="3200400" cy="3200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6878C2-5057-42B3-8924-28CA59956371}"/>
              </a:ext>
            </a:extLst>
          </p:cNvPr>
          <p:cNvSpPr txBox="1"/>
          <p:nvPr/>
        </p:nvSpPr>
        <p:spPr>
          <a:xfrm>
            <a:off x="5963054" y="2828836"/>
            <a:ext cx="3883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Build - Test - Deploy</a:t>
            </a:r>
            <a:br>
              <a:rPr lang="en-US" sz="3600" dirty="0"/>
            </a:br>
            <a:r>
              <a:rPr lang="en-US" sz="3600" dirty="0"/>
              <a:t>inside Docker </a:t>
            </a:r>
            <a:r>
              <a:rPr lang="en-US" sz="3600" dirty="0">
                <a:solidFill>
                  <a:srgbClr val="0070C0"/>
                </a:solidFill>
              </a:rPr>
              <a:t>🐳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29EEC-5E63-4C3D-B532-4E92EF6A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8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oła zębate">
            <a:extLst>
              <a:ext uri="{FF2B5EF4-FFF2-40B4-BE49-F238E27FC236}">
                <a16:creationId xmlns:a16="http://schemas.microsoft.com/office/drawing/2014/main" id="{3FEA75A4-0108-4C08-87AF-785481DFAE3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2543453"/>
            <a:ext cx="49164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434F5-DF8A-451A-9B7C-0964A6BC39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3000" y="1805266"/>
            <a:ext cx="9906000" cy="1477962"/>
          </a:xfrm>
        </p:spPr>
        <p:txBody>
          <a:bodyPr>
            <a:normAutofit/>
          </a:bodyPr>
          <a:lstStyle/>
          <a:p>
            <a:r>
              <a:rPr lang="en-US" sz="5500" cap="none" dirty="0">
                <a:latin typeface="Trebuchet MS" panose="020B0603020202020204" pitchFamily="34" charset="0"/>
              </a:rPr>
              <a:t>Docker in </a:t>
            </a:r>
            <a:r>
              <a:rPr lang="en-US" sz="5500" cap="none" dirty="0">
                <a:solidFill>
                  <a:srgbClr val="0070C0"/>
                </a:solidFill>
                <a:latin typeface="Trebuchet MS" panose="020B0603020202020204" pitchFamily="34" charset="0"/>
              </a:rPr>
              <a:t>Production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DCB8E-1BE6-418D-92E8-8B664948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6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34F5-DF8A-451A-9B7C-0964A6BC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Logistic </a:t>
            </a:r>
            <a:r>
              <a:rPr lang="en-US" cap="none" dirty="0">
                <a:solidFill>
                  <a:srgbClr val="0070C0"/>
                </a:solidFill>
              </a:rPr>
              <a:t>1960s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18CAA-945C-49A8-A31A-EC0130BFF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804" r="12496"/>
          <a:stretch/>
        </p:blipFill>
        <p:spPr>
          <a:xfrm>
            <a:off x="426721" y="2225993"/>
            <a:ext cx="5391243" cy="3200400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5E7BB3B-5AB0-4858-8A23-EFB0D232E530}"/>
              </a:ext>
            </a:extLst>
          </p:cNvPr>
          <p:cNvSpPr/>
          <p:nvPr/>
        </p:nvSpPr>
        <p:spPr>
          <a:xfrm>
            <a:off x="6096000" y="2726860"/>
            <a:ext cx="516264" cy="2198666"/>
          </a:xfrm>
          <a:prstGeom prst="rightArrow">
            <a:avLst>
              <a:gd name="adj1" fmla="val 50000"/>
              <a:gd name="adj2" fmla="val 70535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B1EFF5-2D8C-4700-A594-C9386601F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300" y="2225993"/>
            <a:ext cx="4799151" cy="31666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6D84B-249A-44A9-A584-7D04D1D3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8897-2A61-4342-9C47-62DA37F0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was invented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C4440-0AB0-4073-B1F0-E67C20290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43" r="11144"/>
          <a:stretch/>
        </p:blipFill>
        <p:spPr>
          <a:xfrm>
            <a:off x="274320" y="2057400"/>
            <a:ext cx="5749606" cy="3200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98226-E19A-44CA-AAA2-B911105D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65" y="1588777"/>
            <a:ext cx="3913732" cy="260915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999E2FB-C0A5-4DEF-9E72-ED3AD62C28C4}"/>
              </a:ext>
            </a:extLst>
          </p:cNvPr>
          <p:cNvSpPr/>
          <p:nvPr/>
        </p:nvSpPr>
        <p:spPr>
          <a:xfrm>
            <a:off x="6304880" y="2558267"/>
            <a:ext cx="516264" cy="2198666"/>
          </a:xfrm>
          <a:prstGeom prst="rightArrow">
            <a:avLst>
              <a:gd name="adj1" fmla="val 50000"/>
              <a:gd name="adj2" fmla="val 7053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E841B-E3C5-475A-AE3B-C49A34FEF4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r="1698"/>
          <a:stretch/>
        </p:blipFill>
        <p:spPr>
          <a:xfrm>
            <a:off x="7216776" y="3946216"/>
            <a:ext cx="4597400" cy="2248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DC8E15-9A53-4693-8919-12CDDCF63DA5}"/>
              </a:ext>
            </a:extLst>
          </p:cNvPr>
          <p:cNvSpPr txBox="1"/>
          <p:nvPr/>
        </p:nvSpPr>
        <p:spPr>
          <a:xfrm>
            <a:off x="5963838" y="5671754"/>
            <a:ext cx="1032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Today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44E1B-0A0F-4E51-A99B-DAD8E80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</a:t>
            </a:r>
            <a:r>
              <a:rPr lang="en-US" dirty="0">
                <a:solidFill>
                  <a:srgbClr val="0070C0"/>
                </a:solidFill>
              </a:rPr>
              <a:t>today…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cost: </a:t>
            </a:r>
            <a:r>
              <a:rPr lang="en-US" sz="1400" dirty="0"/>
              <a:t>dropped more than 90%</a:t>
            </a:r>
          </a:p>
          <a:p>
            <a:r>
              <a:rPr lang="en-US" dirty="0"/>
              <a:t>Load cost: </a:t>
            </a:r>
            <a:r>
              <a:rPr lang="en-US" sz="1400" dirty="0"/>
              <a:t>$5.86/ton in 1956 </a:t>
            </a:r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$0.16/ton nowadays</a:t>
            </a:r>
          </a:p>
          <a:p>
            <a:r>
              <a:rPr lang="en-US" dirty="0"/>
              <a:t>Load time: </a:t>
            </a:r>
            <a:r>
              <a:rPr lang="en-US" sz="1400" dirty="0"/>
              <a:t>1.3 tones/hour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30 tones/hour (1970)</a:t>
            </a:r>
          </a:p>
          <a:p>
            <a:r>
              <a:rPr lang="en-US" sz="1400" dirty="0"/>
              <a:t>~90% of every purchased item has been shipped inside a container.</a:t>
            </a:r>
          </a:p>
          <a:p>
            <a:r>
              <a:rPr lang="en-US" sz="1400" dirty="0"/>
              <a:t>More than 17 million shipping containers in the world,</a:t>
            </a:r>
            <a:br>
              <a:rPr lang="en-US" sz="1400" dirty="0"/>
            </a:br>
            <a:r>
              <a:rPr lang="en-US" sz="1400" dirty="0"/>
              <a:t>over 200 million trips per year</a:t>
            </a:r>
            <a:endParaRPr lang="en-US" dirty="0"/>
          </a:p>
          <a:p>
            <a:r>
              <a:rPr lang="en-US" sz="1400" dirty="0"/>
              <a:t>etc …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93" y="2626242"/>
            <a:ext cx="4555190" cy="2578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567" y="6503847"/>
            <a:ext cx="659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https://www.containerhomeplans.org/2015/03/a-complete-history-of-the-shipping-container/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062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378080"/>
            <a:ext cx="12192001" cy="5938838"/>
          </a:xfrm>
        </p:spPr>
      </p:pic>
      <p:sp>
        <p:nvSpPr>
          <p:cNvPr id="11" name="TextBox 10"/>
          <p:cNvSpPr txBox="1"/>
          <p:nvPr/>
        </p:nvSpPr>
        <p:spPr>
          <a:xfrm>
            <a:off x="-1" y="6460123"/>
            <a:ext cx="274320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Docker Survey 2016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26459-BBE7-4082-848F-82C3A09D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0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</a:t>
            </a:r>
            <a:r>
              <a:rPr lang="en-US" cap="none" dirty="0"/>
              <a:t>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37819-53F6-497A-AEB5-5E7C390B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757" y="1562793"/>
            <a:ext cx="7181932" cy="402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02351" y="5776077"/>
            <a:ext cx="212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Joe Beda at Gluecon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075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MetLife story: </a:t>
            </a:r>
            <a:r>
              <a:rPr lang="en-US" sz="3600" dirty="0"/>
              <a:t>migrate legacy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431393"/>
            <a:ext cx="3740888" cy="2103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r="7087" b="13751"/>
          <a:stretch/>
        </p:blipFill>
        <p:spPr>
          <a:xfrm>
            <a:off x="1097280" y="4224664"/>
            <a:ext cx="3947069" cy="210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"/>
          <a:stretch/>
        </p:blipFill>
        <p:spPr>
          <a:xfrm>
            <a:off x="7230544" y="1636973"/>
            <a:ext cx="3728866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814" y="3872094"/>
            <a:ext cx="3740326" cy="210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91425" y="5958452"/>
            <a:ext cx="300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Old Elephants can Dance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20073" y="3647634"/>
            <a:ext cx="947651" cy="46390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67724" y="3694922"/>
            <a:ext cx="91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82032" y="4500884"/>
            <a:ext cx="1305098" cy="845540"/>
            <a:chOff x="5482032" y="4500884"/>
            <a:chExt cx="1305098" cy="845540"/>
          </a:xfrm>
        </p:grpSpPr>
        <p:sp>
          <p:nvSpPr>
            <p:cNvPr id="12" name="Right Arrow 11"/>
            <p:cNvSpPr/>
            <p:nvPr/>
          </p:nvSpPr>
          <p:spPr>
            <a:xfrm>
              <a:off x="5482032" y="4500884"/>
              <a:ext cx="1305098" cy="84554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04788" y="4738988"/>
              <a:ext cx="762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17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Other 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37819-53F6-497A-AEB5-5E7C390B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0953" y="1611891"/>
            <a:ext cx="1766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Visa Inc. at DockerCon 17</a:t>
            </a:r>
            <a:endParaRPr lang="en-US" sz="1200" dirty="0"/>
          </a:p>
        </p:txBody>
      </p:sp>
      <p:pic>
        <p:nvPicPr>
          <p:cNvPr id="1026" name="Picture 2" descr="Docker Enterprise Edition at Vis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77" y="1955130"/>
            <a:ext cx="3251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sa.visa.com/pay-with-visa/visa-checkout/_jcr_content/par/cardstack_c68b/cardStackColumn2/image_6fb6.img.png/151752126429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93" y="1545651"/>
            <a:ext cx="568960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0.wp.com/blog.docker.com/wp-content/uploads/Pasted-image-at-2017_12_20-12_42-PM.png?resize=1140%2C641&amp;ssl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23" y="1955130"/>
            <a:ext cx="325246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d5fx5qPFi1bfXGT3XUbpjPjb8_pnLf9knFm3bQulk7jbp4nCUiaMvAISYgVIQEEG8g0=w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01" y="152179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17201" y="1611891"/>
            <a:ext cx="229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MetLife Inc. at DockerCon 17</a:t>
            </a:r>
            <a:endParaRPr lang="en-US" sz="1200" dirty="0"/>
          </a:p>
        </p:txBody>
      </p:sp>
      <p:pic>
        <p:nvPicPr>
          <p:cNvPr id="1034" name="Picture 10" descr="PayPal Dock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8"/>
          <a:stretch/>
        </p:blipFill>
        <p:spPr bwMode="auto">
          <a:xfrm>
            <a:off x="1538977" y="4367460"/>
            <a:ext cx="3251200" cy="18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82" y="4047420"/>
            <a:ext cx="271181" cy="3200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110953" y="4111505"/>
            <a:ext cx="1912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0"/>
              </a:rPr>
              <a:t>PayPal Inc. at DockerCon 17</a:t>
            </a:r>
            <a:endParaRPr lang="en-US" sz="1200" dirty="0"/>
          </a:p>
        </p:txBody>
      </p:sp>
      <p:pic>
        <p:nvPicPr>
          <p:cNvPr id="1036" name="Picture 12" descr="https://pbs.twimg.com/media/CuJw_aOUEAIiAnH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2"/>
          <a:stretch/>
        </p:blipFill>
        <p:spPr bwMode="auto">
          <a:xfrm>
            <a:off x="6710123" y="4388504"/>
            <a:ext cx="3255264" cy="19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en/4/46/Pokemon_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001" y="4001597"/>
            <a:ext cx="584258" cy="3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08683" y="4054693"/>
            <a:ext cx="3721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3"/>
              </a:rPr>
              <a:t>Pokémon Go powered by containers (Kubernetes &amp; GCP)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9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685800"/>
            <a:ext cx="9631680" cy="54864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AD3F1-8BE0-475D-A032-88D67BDA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1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32A56-4161-4CC5-8111-EA03D31A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70" y="1961606"/>
            <a:ext cx="3810000" cy="3352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2C277D-7BEB-43F3-ADDE-845D743F6BD8}"/>
              </a:ext>
            </a:extLst>
          </p:cNvPr>
          <p:cNvGrpSpPr/>
          <p:nvPr/>
        </p:nvGrpSpPr>
        <p:grpSpPr>
          <a:xfrm>
            <a:off x="1321032" y="2362319"/>
            <a:ext cx="4124499" cy="2718137"/>
            <a:chOff x="1321032" y="2362319"/>
            <a:chExt cx="4124499" cy="27181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985D1E-1B8A-4E5C-8E75-58E1949BF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032" y="2362319"/>
              <a:ext cx="4124499" cy="213336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20ADFD-26DB-474D-B88D-4D3D09A6256A}"/>
                </a:ext>
              </a:extLst>
            </p:cNvPr>
            <p:cNvSpPr txBox="1"/>
            <p:nvPr/>
          </p:nvSpPr>
          <p:spPr>
            <a:xfrm>
              <a:off x="2710052" y="4495681"/>
              <a:ext cx="13464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Docker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CED551-E48D-4FB0-A5BE-8EAE7351EA25}"/>
              </a:ext>
            </a:extLst>
          </p:cNvPr>
          <p:cNvGrpSpPr/>
          <p:nvPr/>
        </p:nvGrpSpPr>
        <p:grpSpPr>
          <a:xfrm>
            <a:off x="7814822" y="5440283"/>
            <a:ext cx="2741648" cy="640080"/>
            <a:chOff x="7814822" y="5440283"/>
            <a:chExt cx="2741648" cy="6400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EE2AB2-143C-4F49-A7B2-AAF7A8E5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16390" y="5440283"/>
              <a:ext cx="640080" cy="6400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96CB2-BCC1-4B7F-BE63-7BA3094C7EE2}"/>
                </a:ext>
              </a:extLst>
            </p:cNvPr>
            <p:cNvSpPr txBox="1"/>
            <p:nvPr/>
          </p:nvSpPr>
          <p:spPr>
            <a:xfrm>
              <a:off x="7814822" y="5467936"/>
              <a:ext cx="20856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Kubernetes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EB1F451-4286-4F54-894E-768FCF963A40}"/>
              </a:ext>
            </a:extLst>
          </p:cNvPr>
          <p:cNvSpPr txBox="1"/>
          <p:nvPr/>
        </p:nvSpPr>
        <p:spPr>
          <a:xfrm>
            <a:off x="1959748" y="5221714"/>
            <a:ext cx="5080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7030A0"/>
                </a:solidFill>
                <a:latin typeface="BigApple" pitchFamily="2" charset="0"/>
              </a:rPr>
              <a:t>Coming soon!!!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047A89-A754-4848-A88E-43E83DB75094}"/>
              </a:ext>
            </a:extLst>
          </p:cNvPr>
          <p:cNvSpPr/>
          <p:nvPr/>
        </p:nvSpPr>
        <p:spPr>
          <a:xfrm>
            <a:off x="7238621" y="5546482"/>
            <a:ext cx="378078" cy="42768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Q/A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48" y="1972593"/>
            <a:ext cx="155298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/>
              <a:t>docker images</a:t>
            </a:r>
            <a:endParaRPr lang="en-US" cap="non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97280" y="2097088"/>
            <a:ext cx="10058400" cy="3772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$ docker images</a:t>
            </a:r>
          </a:p>
          <a:p>
            <a:pPr marL="0" indent="0">
              <a:buNone/>
            </a:pPr>
            <a:r>
              <a:rPr lang="en-US" sz="2400" dirty="0"/>
              <a:t>$ docker pull </a:t>
            </a:r>
            <a:r>
              <a:rPr lang="en-US" sz="2400" dirty="0">
                <a:solidFill>
                  <a:srgbClr val="0070C0"/>
                </a:solidFill>
              </a:rPr>
              <a:t>&lt;image-name&gt;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59354" y="2097088"/>
            <a:ext cx="3117273" cy="3388042"/>
            <a:chOff x="7359354" y="2249487"/>
            <a:chExt cx="3117273" cy="33880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757" y="2249487"/>
              <a:ext cx="2626468" cy="2743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59354" y="5145086"/>
              <a:ext cx="31172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ISO file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E3598-2C0D-486E-B58D-EFC346F5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1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7857-14F8-47A0-B17B-0D331C54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E72DE-6C99-404B-A2C5-0D90C119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docker run">
            <a:extLst>
              <a:ext uri="{FF2B5EF4-FFF2-40B4-BE49-F238E27FC236}">
                <a16:creationId xmlns:a16="http://schemas.microsoft.com/office/drawing/2014/main" id="{0DB23E05-C00F-420F-B0D6-2573646E2AA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80283" y="2844917"/>
            <a:ext cx="5212557" cy="3407293"/>
          </a:xfrm>
        </p:spPr>
        <p:txBody>
          <a:bodyPr>
            <a:norm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$ docker run \</a:t>
            </a:r>
          </a:p>
          <a:p>
            <a:r>
              <a:rPr lang="en-US" dirty="0">
                <a:latin typeface="Consolas" panose="020B0609020204030204" pitchFamily="49" charset="0"/>
              </a:rPr>
              <a:t>    -d \</a:t>
            </a:r>
          </a:p>
          <a:p>
            <a:r>
              <a:rPr lang="en-US" dirty="0">
                <a:latin typeface="Consolas" panose="020B0609020204030204" pitchFamily="49" charset="0"/>
              </a:rPr>
              <a:t>    -p 1234:3306 \</a:t>
            </a:r>
          </a:p>
          <a:p>
            <a:r>
              <a:rPr lang="en-US" dirty="0">
                <a:latin typeface="Consolas" panose="020B0609020204030204" pitchFamily="49" charset="0"/>
              </a:rPr>
              <a:t>    -e MYSQL_ROOT_PASSWORD=secret \</a:t>
            </a:r>
          </a:p>
          <a:p>
            <a:r>
              <a:rPr lang="en-US" dirty="0">
                <a:latin typeface="Consolas" panose="020B0609020204030204" pitchFamily="49" charset="0"/>
              </a:rPr>
              <a:t>    -v /opt/data:/var/lib/mysql \</a:t>
            </a:r>
          </a:p>
          <a:p>
            <a:r>
              <a:rPr lang="en-US" dirty="0">
                <a:latin typeface="Consolas" panose="020B0609020204030204" pitchFamily="49" charset="0"/>
              </a:rPr>
              <a:t>    mysql:5.7 \</a:t>
            </a:r>
          </a:p>
          <a:p>
            <a:r>
              <a:rPr lang="en-US" dirty="0">
                <a:latin typeface="Consolas" panose="020B0609020204030204" pitchFamily="49" charset="0"/>
              </a:rPr>
              <a:t>    --character-set-server=utf8-mb4</a:t>
            </a:r>
          </a:p>
        </p:txBody>
      </p:sp>
      <p:pic>
        <p:nvPicPr>
          <p:cNvPr id="6" name="Hand">
            <a:extLst>
              <a:ext uri="{FF2B5EF4-FFF2-40B4-BE49-F238E27FC236}">
                <a16:creationId xmlns:a16="http://schemas.microsoft.com/office/drawing/2014/main" id="{B80DDA5C-C100-46C3-AE4F-55AAFFA5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44" y="2209908"/>
            <a:ext cx="4580337" cy="4126884"/>
          </a:xfrm>
          <a:prstGeom prst="rect">
            <a:avLst/>
          </a:prstGeom>
        </p:spPr>
      </p:pic>
      <p:grpSp>
        <p:nvGrpSpPr>
          <p:cNvPr id="10" name="Daemon">
            <a:extLst>
              <a:ext uri="{FF2B5EF4-FFF2-40B4-BE49-F238E27FC236}">
                <a16:creationId xmlns:a16="http://schemas.microsoft.com/office/drawing/2014/main" id="{88B5059C-7B54-4095-8615-2D32121E8691}"/>
              </a:ext>
            </a:extLst>
          </p:cNvPr>
          <p:cNvGrpSpPr/>
          <p:nvPr/>
        </p:nvGrpSpPr>
        <p:grpSpPr>
          <a:xfrm>
            <a:off x="936249" y="5409257"/>
            <a:ext cx="1244251" cy="828519"/>
            <a:chOff x="936249" y="5409257"/>
            <a:chExt cx="1244251" cy="8285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6A9BE56-42E8-4AB7-B655-CA36F6F28637}"/>
                </a:ext>
              </a:extLst>
            </p:cNvPr>
            <p:cNvSpPr/>
            <p:nvPr/>
          </p:nvSpPr>
          <p:spPr>
            <a:xfrm>
              <a:off x="1255852" y="5409257"/>
              <a:ext cx="461665" cy="4616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Daemon">
              <a:extLst>
                <a:ext uri="{FF2B5EF4-FFF2-40B4-BE49-F238E27FC236}">
                  <a16:creationId xmlns:a16="http://schemas.microsoft.com/office/drawing/2014/main" id="{175BF604-0DC0-46D7-8D0C-1580032D320A}"/>
                </a:ext>
              </a:extLst>
            </p:cNvPr>
            <p:cNvSpPr txBox="1"/>
            <p:nvPr/>
          </p:nvSpPr>
          <p:spPr>
            <a:xfrm>
              <a:off x="936249" y="5776111"/>
              <a:ext cx="1244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Daemon</a:t>
              </a:r>
            </a:p>
          </p:txBody>
        </p:sp>
      </p:grpSp>
      <p:grpSp>
        <p:nvGrpSpPr>
          <p:cNvPr id="11" name="Network">
            <a:extLst>
              <a:ext uri="{FF2B5EF4-FFF2-40B4-BE49-F238E27FC236}">
                <a16:creationId xmlns:a16="http://schemas.microsoft.com/office/drawing/2014/main" id="{9103F090-DE24-4DBD-894C-FD3A1D4313F7}"/>
              </a:ext>
            </a:extLst>
          </p:cNvPr>
          <p:cNvGrpSpPr/>
          <p:nvPr/>
        </p:nvGrpSpPr>
        <p:grpSpPr>
          <a:xfrm>
            <a:off x="768732" y="3193725"/>
            <a:ext cx="1710845" cy="467340"/>
            <a:chOff x="768732" y="3193725"/>
            <a:chExt cx="1710845" cy="467340"/>
          </a:xfrm>
        </p:grpSpPr>
        <p:sp>
          <p:nvSpPr>
            <p:cNvPr id="8" name="Network">
              <a:extLst>
                <a:ext uri="{FF2B5EF4-FFF2-40B4-BE49-F238E27FC236}">
                  <a16:creationId xmlns:a16="http://schemas.microsoft.com/office/drawing/2014/main" id="{339E2A5A-E289-470D-820F-058C546E04BA}"/>
                </a:ext>
              </a:extLst>
            </p:cNvPr>
            <p:cNvSpPr txBox="1"/>
            <p:nvPr/>
          </p:nvSpPr>
          <p:spPr>
            <a:xfrm>
              <a:off x="768732" y="3193725"/>
              <a:ext cx="1263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Network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EDDC29D-D413-4E78-80AF-70D7BE1F96CD}"/>
                </a:ext>
              </a:extLst>
            </p:cNvPr>
            <p:cNvSpPr/>
            <p:nvPr/>
          </p:nvSpPr>
          <p:spPr>
            <a:xfrm>
              <a:off x="2017912" y="3199400"/>
              <a:ext cx="461665" cy="46166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6" name="Environment">
            <a:extLst>
              <a:ext uri="{FF2B5EF4-FFF2-40B4-BE49-F238E27FC236}">
                <a16:creationId xmlns:a16="http://schemas.microsoft.com/office/drawing/2014/main" id="{5CCEE052-A40B-45E1-84AB-09300D6CE561}"/>
              </a:ext>
            </a:extLst>
          </p:cNvPr>
          <p:cNvGrpSpPr/>
          <p:nvPr/>
        </p:nvGrpSpPr>
        <p:grpSpPr>
          <a:xfrm>
            <a:off x="2079168" y="2367186"/>
            <a:ext cx="1789144" cy="911561"/>
            <a:chOff x="2079168" y="2367186"/>
            <a:chExt cx="1789144" cy="911561"/>
          </a:xfrm>
        </p:grpSpPr>
        <p:sp>
          <p:nvSpPr>
            <p:cNvPr id="9" name="Environment">
              <a:extLst>
                <a:ext uri="{FF2B5EF4-FFF2-40B4-BE49-F238E27FC236}">
                  <a16:creationId xmlns:a16="http://schemas.microsoft.com/office/drawing/2014/main" id="{D9075833-7F79-4F72-A0D7-62BA69BDCEB1}"/>
                </a:ext>
              </a:extLst>
            </p:cNvPr>
            <p:cNvSpPr txBox="1"/>
            <p:nvPr/>
          </p:nvSpPr>
          <p:spPr>
            <a:xfrm>
              <a:off x="2079168" y="2367186"/>
              <a:ext cx="1789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Environment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F61815-AE39-4439-B9C5-293EED56B027}"/>
                </a:ext>
              </a:extLst>
            </p:cNvPr>
            <p:cNvSpPr/>
            <p:nvPr/>
          </p:nvSpPr>
          <p:spPr>
            <a:xfrm>
              <a:off x="2742908" y="2817082"/>
              <a:ext cx="461665" cy="46166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7" name="Storage">
            <a:extLst>
              <a:ext uri="{FF2B5EF4-FFF2-40B4-BE49-F238E27FC236}">
                <a16:creationId xmlns:a16="http://schemas.microsoft.com/office/drawing/2014/main" id="{56787962-09E5-4D08-B94D-075B1A9A5860}"/>
              </a:ext>
            </a:extLst>
          </p:cNvPr>
          <p:cNvGrpSpPr/>
          <p:nvPr/>
        </p:nvGrpSpPr>
        <p:grpSpPr>
          <a:xfrm>
            <a:off x="3523116" y="3040340"/>
            <a:ext cx="1613624" cy="461751"/>
            <a:chOff x="3523116" y="3040340"/>
            <a:chExt cx="1613624" cy="461751"/>
          </a:xfrm>
        </p:grpSpPr>
        <p:sp>
          <p:nvSpPr>
            <p:cNvPr id="12" name="Storage">
              <a:extLst>
                <a:ext uri="{FF2B5EF4-FFF2-40B4-BE49-F238E27FC236}">
                  <a16:creationId xmlns:a16="http://schemas.microsoft.com/office/drawing/2014/main" id="{D9CB3633-614E-4C1B-9B1D-BB745D171141}"/>
                </a:ext>
              </a:extLst>
            </p:cNvPr>
            <p:cNvSpPr txBox="1"/>
            <p:nvPr/>
          </p:nvSpPr>
          <p:spPr>
            <a:xfrm>
              <a:off x="4005340" y="3040340"/>
              <a:ext cx="11314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Storage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962B83-65B7-4A28-951D-9DE83002CBE5}"/>
                </a:ext>
              </a:extLst>
            </p:cNvPr>
            <p:cNvSpPr/>
            <p:nvPr/>
          </p:nvSpPr>
          <p:spPr>
            <a:xfrm>
              <a:off x="3523116" y="3040426"/>
              <a:ext cx="461665" cy="46166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28" name="Command">
            <a:extLst>
              <a:ext uri="{FF2B5EF4-FFF2-40B4-BE49-F238E27FC236}">
                <a16:creationId xmlns:a16="http://schemas.microsoft.com/office/drawing/2014/main" id="{4CD63ABA-0CF5-4FF0-AFC4-079E74420943}"/>
              </a:ext>
            </a:extLst>
          </p:cNvPr>
          <p:cNvGrpSpPr/>
          <p:nvPr/>
        </p:nvGrpSpPr>
        <p:grpSpPr>
          <a:xfrm>
            <a:off x="4007960" y="3926099"/>
            <a:ext cx="1471878" cy="815066"/>
            <a:chOff x="4007960" y="3926099"/>
            <a:chExt cx="1471878" cy="815066"/>
          </a:xfrm>
        </p:grpSpPr>
        <p:sp>
          <p:nvSpPr>
            <p:cNvPr id="13" name="Command">
              <a:extLst>
                <a:ext uri="{FF2B5EF4-FFF2-40B4-BE49-F238E27FC236}">
                  <a16:creationId xmlns:a16="http://schemas.microsoft.com/office/drawing/2014/main" id="{3549EED0-1C24-490B-92C1-439DADCFB5B9}"/>
                </a:ext>
              </a:extLst>
            </p:cNvPr>
            <p:cNvSpPr txBox="1"/>
            <p:nvPr/>
          </p:nvSpPr>
          <p:spPr>
            <a:xfrm>
              <a:off x="4007960" y="4279500"/>
              <a:ext cx="1471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Command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6E4701-BC9B-4EF4-BB3D-D7D9682FD31D}"/>
                </a:ext>
              </a:extLst>
            </p:cNvPr>
            <p:cNvSpPr/>
            <p:nvPr/>
          </p:nvSpPr>
          <p:spPr>
            <a:xfrm>
              <a:off x="4513067" y="3926099"/>
              <a:ext cx="461665" cy="461665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6" name="1">
            <a:extLst>
              <a:ext uri="{FF2B5EF4-FFF2-40B4-BE49-F238E27FC236}">
                <a16:creationId xmlns:a16="http://schemas.microsoft.com/office/drawing/2014/main" id="{F2B5E265-6DDB-4710-B0A8-0B60072E29B7}"/>
              </a:ext>
            </a:extLst>
          </p:cNvPr>
          <p:cNvSpPr/>
          <p:nvPr/>
        </p:nvSpPr>
        <p:spPr>
          <a:xfrm>
            <a:off x="6286557" y="3248541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C8F63358-DF57-4E59-BDC7-4542372BA2F5}"/>
              </a:ext>
            </a:extLst>
          </p:cNvPr>
          <p:cNvSpPr/>
          <p:nvPr/>
        </p:nvSpPr>
        <p:spPr>
          <a:xfrm>
            <a:off x="6286557" y="3706490"/>
            <a:ext cx="365760" cy="3657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3">
            <a:extLst>
              <a:ext uri="{FF2B5EF4-FFF2-40B4-BE49-F238E27FC236}">
                <a16:creationId xmlns:a16="http://schemas.microsoft.com/office/drawing/2014/main" id="{4223FC1B-3E6C-43EC-96D9-DD4DEEC5DEEE}"/>
              </a:ext>
            </a:extLst>
          </p:cNvPr>
          <p:cNvSpPr/>
          <p:nvPr/>
        </p:nvSpPr>
        <p:spPr>
          <a:xfrm>
            <a:off x="6286557" y="4164439"/>
            <a:ext cx="365760" cy="36576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4">
            <a:extLst>
              <a:ext uri="{FF2B5EF4-FFF2-40B4-BE49-F238E27FC236}">
                <a16:creationId xmlns:a16="http://schemas.microsoft.com/office/drawing/2014/main" id="{CEC18E82-E4C2-49CB-BFF9-ADDEFF5CBA62}"/>
              </a:ext>
            </a:extLst>
          </p:cNvPr>
          <p:cNvSpPr/>
          <p:nvPr/>
        </p:nvSpPr>
        <p:spPr>
          <a:xfrm>
            <a:off x="6286557" y="4622387"/>
            <a:ext cx="365760" cy="3657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5">
            <a:extLst>
              <a:ext uri="{FF2B5EF4-FFF2-40B4-BE49-F238E27FC236}">
                <a16:creationId xmlns:a16="http://schemas.microsoft.com/office/drawing/2014/main" id="{855DFED8-828D-46F5-A001-71827AAC35FE}"/>
              </a:ext>
            </a:extLst>
          </p:cNvPr>
          <p:cNvSpPr/>
          <p:nvPr/>
        </p:nvSpPr>
        <p:spPr>
          <a:xfrm>
            <a:off x="6286557" y="5507306"/>
            <a:ext cx="365760" cy="3657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E15C3-D161-446E-A31B-F37259945F3E}"/>
              </a:ext>
            </a:extLst>
          </p:cNvPr>
          <p:cNvSpPr txBox="1"/>
          <p:nvPr/>
        </p:nvSpPr>
        <p:spPr>
          <a:xfrm>
            <a:off x="4887208" y="1408218"/>
            <a:ext cx="2417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SCEND</a:t>
            </a:r>
            <a:r>
              <a:rPr lang="en-US" sz="4000" dirty="0"/>
              <a:t> </a:t>
            </a:r>
            <a:r>
              <a:rPr lang="en-US" sz="2000" dirty="0"/>
              <a:t>/send/</a:t>
            </a:r>
          </a:p>
        </p:txBody>
      </p:sp>
    </p:spTree>
    <p:extLst>
      <p:ext uri="{BB962C8B-B14F-4D97-AF65-F5344CB8AC3E}">
        <p14:creationId xmlns:p14="http://schemas.microsoft.com/office/powerpoint/2010/main" val="322340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53"/>
          <a:stretch/>
        </p:blipFill>
        <p:spPr>
          <a:xfrm>
            <a:off x="1245119" y="1463040"/>
            <a:ext cx="9701763" cy="483325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life-cycle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BF08E1-3150-44C6-ABD8-2598C94A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64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AFC9-6178-4281-A241-27B792F5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80E8-2AC8-4D96-9F87-33476665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02" y="5865223"/>
            <a:ext cx="10058400" cy="457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$ docker build -t awesome-app:1.0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C1DF9-3844-4923-84CA-3C803660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B66E3-37A9-426C-9D28-B4F78F57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41" y="1627648"/>
            <a:ext cx="6851122" cy="41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2191" y="968530"/>
            <a:ext cx="3234948" cy="2618458"/>
            <a:chOff x="1262191" y="968530"/>
            <a:chExt cx="3234948" cy="26184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91" y="968530"/>
              <a:ext cx="3234948" cy="2057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62191" y="3129788"/>
              <a:ext cx="2743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Container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94860" y="3025930"/>
            <a:ext cx="3415157" cy="2951115"/>
            <a:chOff x="7694860" y="3025930"/>
            <a:chExt cx="3415157" cy="29511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860" y="3025930"/>
              <a:ext cx="3415157" cy="2514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66817" y="5519845"/>
              <a:ext cx="2743200" cy="457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Virtual machine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20" y="2054759"/>
            <a:ext cx="2111160" cy="28148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DA802-5D7A-4141-8634-62CAD49E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20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47F4-7DA9-4D54-9CF8-5C8222BE3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is </a:t>
            </a:r>
            <a:r>
              <a:rPr lang="en-US" dirty="0">
                <a:solidFill>
                  <a:srgbClr val="FF0000"/>
                </a:solidFill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837CB-F547-466B-B6AA-CF9E899D3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7088"/>
            <a:ext cx="10058400" cy="3755072"/>
          </a:xfrm>
        </p:spPr>
        <p:txBody>
          <a:bodyPr/>
          <a:lstStyle/>
          <a:p>
            <a:r>
              <a:rPr lang="en-US" dirty="0"/>
              <a:t> Image </a:t>
            </a:r>
            <a:r>
              <a:rPr lang="en-US" dirty="0">
                <a:solidFill>
                  <a:srgbClr val="FF0000"/>
                </a:solidFill>
              </a:rPr>
              <a:t>CAN’T</a:t>
            </a:r>
            <a:r>
              <a:rPr lang="en-US" dirty="0"/>
              <a:t> be modified after created</a:t>
            </a:r>
          </a:p>
          <a:p>
            <a:r>
              <a:rPr lang="en-US" dirty="0"/>
              <a:t> Container </a:t>
            </a:r>
            <a:r>
              <a:rPr lang="en-US" dirty="0">
                <a:solidFill>
                  <a:srgbClr val="FF0000"/>
                </a:solidFill>
              </a:rPr>
              <a:t>CAN’T</a:t>
            </a:r>
            <a:r>
              <a:rPr lang="en-US" dirty="0"/>
              <a:t> be edited after run…</a:t>
            </a:r>
          </a:p>
          <a:p>
            <a:pPr lvl="1"/>
            <a:r>
              <a:rPr lang="en-US" dirty="0"/>
              <a:t>CAN’T mount volume</a:t>
            </a:r>
          </a:p>
          <a:p>
            <a:pPr lvl="1"/>
            <a:r>
              <a:rPr lang="en-US" dirty="0"/>
              <a:t>CAN’T expose port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05EA3-D28F-46B1-8A5B-26C1AF92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097088"/>
            <a:ext cx="4969884" cy="30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75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3665</TotalTime>
  <Words>1210</Words>
  <Application>Microsoft Office PowerPoint</Application>
  <PresentationFormat>Widescreen</PresentationFormat>
  <Paragraphs>216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 Light</vt:lpstr>
      <vt:lpstr>Calibri</vt:lpstr>
      <vt:lpstr>Trebuchet MS</vt:lpstr>
      <vt:lpstr>BigApple</vt:lpstr>
      <vt:lpstr>Consolas</vt:lpstr>
      <vt:lpstr>Wingdings</vt:lpstr>
      <vt:lpstr>Retrospect</vt:lpstr>
      <vt:lpstr>Docker Essential</vt:lpstr>
      <vt:lpstr>Outline</vt:lpstr>
      <vt:lpstr>PowerPoint Presentation</vt:lpstr>
      <vt:lpstr>docker images</vt:lpstr>
      <vt:lpstr>Docker container</vt:lpstr>
      <vt:lpstr>container life-cycle</vt:lpstr>
      <vt:lpstr>Custom image</vt:lpstr>
      <vt:lpstr>PowerPoint Presentation</vt:lpstr>
      <vt:lpstr>Container is Immutable</vt:lpstr>
      <vt:lpstr>Container is Fast</vt:lpstr>
      <vt:lpstr>Container is Lightweight</vt:lpstr>
      <vt:lpstr>PowerPoint Presentation</vt:lpstr>
      <vt:lpstr>PowerPoint Presentation</vt:lpstr>
      <vt:lpstr>Docker ONLY virtualize user-space</vt:lpstr>
      <vt:lpstr>Docker layered file system</vt:lpstr>
      <vt:lpstr>Docker layered file system</vt:lpstr>
      <vt:lpstr>Docker layered file system</vt:lpstr>
      <vt:lpstr>Benefits of Docker</vt:lpstr>
      <vt:lpstr>Application of Docker </vt:lpstr>
      <vt:lpstr>Docker in Development</vt:lpstr>
      <vt:lpstr>Docker in CI/CD pipeline</vt:lpstr>
      <vt:lpstr>Docker in Production</vt:lpstr>
      <vt:lpstr>Logistic 1960s</vt:lpstr>
      <vt:lpstr>Container was invented</vt:lpstr>
      <vt:lpstr>Logistic today…</vt:lpstr>
      <vt:lpstr>PowerPoint Presentation</vt:lpstr>
      <vt:lpstr>Google story</vt:lpstr>
      <vt:lpstr>MetLife story: migrate legacy apps</vt:lpstr>
      <vt:lpstr>Other stories</vt:lpstr>
      <vt:lpstr>How?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Dũng Đặng Minh</dc:creator>
  <cp:lastModifiedBy>Dũng Đặng Minh</cp:lastModifiedBy>
  <cp:revision>696</cp:revision>
  <dcterms:created xsi:type="dcterms:W3CDTF">2017-12-18T07:54:28Z</dcterms:created>
  <dcterms:modified xsi:type="dcterms:W3CDTF">2018-04-02T18:21:23Z</dcterms:modified>
</cp:coreProperties>
</file>